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87" r:id="rId3"/>
    <p:sldId id="296" r:id="rId4"/>
    <p:sldId id="289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3"/>
    <a:srgbClr val="DE6224"/>
    <a:srgbClr val="112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61" autoAdjust="0"/>
    <p:restoredTop sz="94630"/>
  </p:normalViewPr>
  <p:slideViewPr>
    <p:cSldViewPr snapToGrid="0" snapToObjects="1">
      <p:cViewPr varScale="1">
        <p:scale>
          <a:sx n="64" d="100"/>
          <a:sy n="64" d="100"/>
        </p:scale>
        <p:origin x="651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1ABC5-20D0-D74F-AF5B-D12E29F056C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5198C-61A4-684F-B181-785A9816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0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DA663-002D-43F6-83C8-D36CB843ACD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BDBC1-16D3-48AC-9842-A7BA0E98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0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23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3872" y="2294813"/>
            <a:ext cx="9158197" cy="2022976"/>
          </a:xfrm>
          <a:prstGeom prst="rect">
            <a:avLst/>
          </a:prstGeom>
          <a:solidFill>
            <a:srgbClr val="112D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030" y="2803504"/>
            <a:ext cx="5822972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351529" y="4615951"/>
            <a:ext cx="10204505" cy="1"/>
          </a:xfrm>
          <a:prstGeom prst="line">
            <a:avLst/>
          </a:prstGeom>
          <a:ln w="12700">
            <a:solidFill>
              <a:srgbClr val="DE62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-351529" y="1995989"/>
            <a:ext cx="9638692" cy="0"/>
          </a:xfrm>
          <a:prstGeom prst="line">
            <a:avLst/>
          </a:prstGeom>
          <a:ln w="12700">
            <a:solidFill>
              <a:srgbClr val="DE62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73353" y="4638631"/>
            <a:ext cx="5822972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pic>
        <p:nvPicPr>
          <p:cNvPr id="12" name="Picture 11" descr="iPerfor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0" y="775086"/>
            <a:ext cx="1669567" cy="65209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852839" y="657740"/>
            <a:ext cx="6984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iPerform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Center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for Assistive Technologies to Enhance Human</a:t>
            </a:r>
            <a:r>
              <a:rPr lang="en-US" sz="2200" i="1" baseline="0" dirty="0">
                <a:solidFill>
                  <a:schemeClr val="tx1"/>
                </a:solidFill>
              </a:rPr>
              <a:t> </a:t>
            </a:r>
            <a:r>
              <a:rPr lang="en-US" sz="2200" i="1" dirty="0">
                <a:solidFill>
                  <a:schemeClr val="tx1"/>
                </a:solidFill>
              </a:rPr>
              <a:t>Performance</a:t>
            </a:r>
          </a:p>
        </p:txBody>
      </p:sp>
      <p:pic>
        <p:nvPicPr>
          <p:cNvPr id="14" name="Picture 13" descr="nsflogo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278" y="207884"/>
            <a:ext cx="820413" cy="824076"/>
          </a:xfrm>
          <a:prstGeom prst="rect">
            <a:avLst/>
          </a:prstGeom>
        </p:spPr>
      </p:pic>
      <p:pic>
        <p:nvPicPr>
          <p:cNvPr id="17" name="Picture 16" descr="utdlogo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677" y="6256691"/>
            <a:ext cx="1367744" cy="518369"/>
          </a:xfrm>
          <a:prstGeom prst="rect">
            <a:avLst/>
          </a:prstGeom>
        </p:spPr>
      </p:pic>
      <p:pic>
        <p:nvPicPr>
          <p:cNvPr id="18" name="Picture 17" descr="utalogo.jpe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141" y="6321160"/>
            <a:ext cx="1383436" cy="442560"/>
          </a:xfrm>
          <a:prstGeom prst="rect">
            <a:avLst/>
          </a:prstGeom>
        </p:spPr>
      </p:pic>
      <p:sp>
        <p:nvSpPr>
          <p:cNvPr id="15" name="Title Placeholder 1"/>
          <p:cNvSpPr txBox="1">
            <a:spLocks/>
          </p:cNvSpPr>
          <p:nvPr userDrawn="1"/>
        </p:nvSpPr>
        <p:spPr>
          <a:xfrm>
            <a:off x="48970" y="1468206"/>
            <a:ext cx="5705589" cy="482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solidFill>
                  <a:srgbClr val="003263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1600" b="0" i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I/UCRC </a:t>
            </a:r>
            <a:r>
              <a:rPr lang="en-US" sz="1600" b="0" i="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Planning Workshop at the University of Texas at Arlington</a:t>
            </a:r>
            <a:endParaRPr lang="en-US" sz="1600" b="0" i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714"/>
            <a:ext cx="8229600" cy="422990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394"/>
            <a:ext cx="4038600" cy="425258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46394"/>
            <a:ext cx="4038600" cy="425258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Divider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5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2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2269" y="1900138"/>
            <a:ext cx="6894512" cy="39552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2269" y="5865409"/>
            <a:ext cx="6894512" cy="316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7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197" y="-9066"/>
            <a:ext cx="9172394" cy="6929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5705589" cy="790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90508" y="1513796"/>
            <a:ext cx="8247062" cy="1587"/>
          </a:xfrm>
          <a:prstGeom prst="line">
            <a:avLst/>
          </a:prstGeom>
          <a:ln w="12700">
            <a:solidFill>
              <a:srgbClr val="112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utdlogo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677" y="6256691"/>
            <a:ext cx="1367744" cy="518369"/>
          </a:xfrm>
          <a:prstGeom prst="rect">
            <a:avLst/>
          </a:prstGeom>
        </p:spPr>
      </p:pic>
      <p:pic>
        <p:nvPicPr>
          <p:cNvPr id="4" name="Picture 3" descr="utalogo.jpe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141" y="6321160"/>
            <a:ext cx="1383436" cy="442560"/>
          </a:xfrm>
          <a:prstGeom prst="rect">
            <a:avLst/>
          </a:prstGeom>
        </p:spPr>
      </p:pic>
      <p:pic>
        <p:nvPicPr>
          <p:cNvPr id="9" name="Picture 8" descr="iPerform_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6" y="2274"/>
            <a:ext cx="1669567" cy="69290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683931" y="19380"/>
            <a:ext cx="576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</a:t>
            </a:r>
            <a:r>
              <a:rPr lang="en-US" b="1" baseline="0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iPerform</a:t>
            </a:r>
            <a:r>
              <a:rPr lang="en-US" b="1" dirty="0">
                <a:solidFill>
                  <a:srgbClr val="FFFFFF"/>
                </a:solidFill>
              </a:rPr>
              <a:t> Center</a:t>
            </a:r>
          </a:p>
          <a:p>
            <a:r>
              <a:rPr lang="en-US" i="1" dirty="0">
                <a:solidFill>
                  <a:srgbClr val="FFFFFF"/>
                </a:solidFill>
              </a:rPr>
              <a:t>for Assistive Technologies to Enhance Human</a:t>
            </a:r>
            <a:r>
              <a:rPr lang="en-US" i="1" baseline="0" dirty="0">
                <a:solidFill>
                  <a:srgbClr val="FFFFFF"/>
                </a:solidFill>
              </a:rPr>
              <a:t> </a:t>
            </a:r>
            <a:r>
              <a:rPr lang="en-US" i="1" dirty="0">
                <a:solidFill>
                  <a:srgbClr val="FFFFFF"/>
                </a:solidFill>
              </a:rPr>
              <a:t>Performance</a:t>
            </a:r>
          </a:p>
        </p:txBody>
      </p:sp>
      <p:pic>
        <p:nvPicPr>
          <p:cNvPr id="13" name="Picture 12" descr="nsflogo.gi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313" y="4658"/>
            <a:ext cx="687448" cy="69051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-14197" y="6158511"/>
            <a:ext cx="9172394" cy="0"/>
          </a:xfrm>
          <a:prstGeom prst="line">
            <a:avLst/>
          </a:prstGeom>
          <a:ln w="63500">
            <a:solidFill>
              <a:srgbClr val="112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-14197" y="712262"/>
            <a:ext cx="9172394" cy="0"/>
          </a:xfrm>
          <a:prstGeom prst="line">
            <a:avLst/>
          </a:prstGeom>
          <a:ln w="63500">
            <a:solidFill>
              <a:srgbClr val="112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Oct 9,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5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49" r:id="rId4"/>
    <p:sldLayoutId id="2147483654" r:id="rId5"/>
    <p:sldLayoutId id="2147483657" r:id="rId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solidFill>
            <a:srgbClr val="003263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29" y="2640363"/>
            <a:ext cx="887706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0" dirty="0"/>
              <a:t>Graph-based Testing Methodology for IoT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1378" y="4638631"/>
            <a:ext cx="5822972" cy="1752600"/>
          </a:xfrm>
        </p:spPr>
        <p:txBody>
          <a:bodyPr/>
          <a:lstStyle/>
          <a:p>
            <a:pPr algn="ctr"/>
            <a:r>
              <a:rPr lang="en-US" sz="2400" dirty="0"/>
              <a:t>Linghuan Hu</a:t>
            </a:r>
          </a:p>
          <a:p>
            <a:pPr algn="ctr"/>
            <a:r>
              <a:rPr lang="en-US" sz="2400" dirty="0"/>
              <a:t>Prof. Eric Wong</a:t>
            </a:r>
          </a:p>
          <a:p>
            <a:pPr algn="ctr"/>
            <a:r>
              <a:rPr lang="en-US" sz="2400" dirty="0"/>
              <a:t>University of Texas at Dallas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596979"/>
            <a:ext cx="56151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4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3172"/>
            <a:ext cx="8229601" cy="790149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Problem, Need and Industrial Relevance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lvl="0" indent="-182563" defTabSz="9144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4CA5"/>
              </a:buClr>
              <a:buFont typeface="Wingdings" panose="05000000000000000000" pitchFamily="2" charset="2"/>
              <a:buChar char=""/>
            </a:pPr>
            <a:r>
              <a:rPr kumimoji="1" lang="en-US" altLang="en-US" sz="2400" kern="0" dirty="0">
                <a:solidFill>
                  <a:srgbClr val="000000"/>
                </a:solidFill>
                <a:latin typeface="Times New Roman"/>
              </a:rPr>
              <a:t>Challenges of Testing IoT</a:t>
            </a:r>
          </a:p>
          <a:p>
            <a:pPr marL="476250" lvl="1" indent="-179388" defTabSz="9144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4CA5"/>
              </a:buClr>
              <a:buFontTx/>
              <a:buChar char="–"/>
            </a:pPr>
            <a:r>
              <a:rPr kumimoji="1" lang="en-US" altLang="en-US" sz="2000" kern="0" dirty="0">
                <a:solidFill>
                  <a:srgbClr val="000000"/>
                </a:solidFill>
                <a:latin typeface="Times New Roman"/>
              </a:rPr>
              <a:t>IoT is a complicated system with heterogeneous devices and different software</a:t>
            </a:r>
          </a:p>
          <a:p>
            <a:pPr marL="750888" lvl="2" indent="-160338" defTabSz="914400" eaLnBrk="0" fontAlgn="base" hangingPunct="0">
              <a:spcAft>
                <a:spcPct val="0"/>
              </a:spcAft>
              <a:buClr>
                <a:srgbClr val="004CA5"/>
              </a:buClr>
              <a:buSzPct val="70000"/>
              <a:buFont typeface="Wingdings" panose="05000000000000000000" pitchFamily="2" charset="2"/>
              <a:buChar char="q"/>
            </a:pPr>
            <a:r>
              <a:rPr kumimoji="1" lang="en-US" altLang="en-US" sz="1800" kern="0" dirty="0">
                <a:solidFill>
                  <a:srgbClr val="000000"/>
                </a:solidFill>
                <a:latin typeface="Times New Roman"/>
              </a:rPr>
              <a:t>Software behavior can be affected by the </a:t>
            </a:r>
            <a:r>
              <a:rPr kumimoji="1" lang="en-US" altLang="en-US" sz="1800" kern="0" dirty="0">
                <a:solidFill>
                  <a:srgbClr val="FF0000"/>
                </a:solidFill>
                <a:latin typeface="Times New Roman"/>
              </a:rPr>
              <a:t>heterogeneous</a:t>
            </a:r>
            <a:r>
              <a:rPr kumimoji="1" lang="en-US" altLang="en-US" sz="1800" kern="0" dirty="0">
                <a:solidFill>
                  <a:srgbClr val="000000"/>
                </a:solidFill>
                <a:latin typeface="Times New Roman"/>
              </a:rPr>
              <a:t> devices</a:t>
            </a:r>
          </a:p>
          <a:p>
            <a:pPr marL="476250" lvl="1" indent="-179388" defTabSz="9144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4CA5"/>
              </a:buClr>
              <a:buFontTx/>
              <a:buChar char="–"/>
            </a:pPr>
            <a:r>
              <a:rPr kumimoji="1" lang="en-US" altLang="en-US" sz="2000" kern="0" dirty="0">
                <a:solidFill>
                  <a:srgbClr val="000000"/>
                </a:solidFill>
                <a:latin typeface="Times New Roman"/>
              </a:rPr>
              <a:t>IoT is dynamic, highly scalable</a:t>
            </a:r>
          </a:p>
          <a:p>
            <a:pPr marL="750888" lvl="2" indent="-160338" defTabSz="914400" eaLnBrk="0" fontAlgn="base" hangingPunct="0">
              <a:spcAft>
                <a:spcPct val="0"/>
              </a:spcAft>
              <a:buClr>
                <a:srgbClr val="004CA5"/>
              </a:buClr>
              <a:buSzPct val="70000"/>
              <a:buFont typeface="Wingdings" panose="05000000000000000000" pitchFamily="2" charset="2"/>
              <a:buChar char="q"/>
            </a:pPr>
            <a:r>
              <a:rPr kumimoji="1" lang="en-US" altLang="en-US" sz="1800" kern="0" dirty="0">
                <a:solidFill>
                  <a:srgbClr val="000000"/>
                </a:solidFill>
                <a:latin typeface="Times New Roman"/>
              </a:rPr>
              <a:t>Very easy to have more than 1000 different devices in IoT</a:t>
            </a:r>
          </a:p>
          <a:p>
            <a:pPr marL="476250" lvl="1" indent="-179388" defTabSz="9144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4CA5"/>
              </a:buClr>
              <a:buFontTx/>
              <a:buChar char="–"/>
            </a:pPr>
            <a:r>
              <a:rPr kumimoji="1" lang="en-US" altLang="en-US" sz="2000" kern="0" dirty="0">
                <a:solidFill>
                  <a:srgbClr val="000000"/>
                </a:solidFill>
                <a:latin typeface="Times New Roman"/>
              </a:rPr>
              <a:t>Many effective and mature software testing life cycles have been used in industry for testing traditional software</a:t>
            </a:r>
          </a:p>
          <a:p>
            <a:pPr marL="750888" lvl="2" indent="-160338" defTabSz="914400" eaLnBrk="0" fontAlgn="base" hangingPunct="0">
              <a:spcAft>
                <a:spcPct val="0"/>
              </a:spcAft>
              <a:buClr>
                <a:srgbClr val="004CA5"/>
              </a:buClr>
              <a:buSzPct val="70000"/>
              <a:buFont typeface="Wingdings" panose="05000000000000000000" pitchFamily="2" charset="2"/>
              <a:buChar char="q"/>
            </a:pPr>
            <a:r>
              <a:rPr kumimoji="1" lang="en-US" altLang="en-US" sz="1800" kern="0" dirty="0">
                <a:solidFill>
                  <a:srgbClr val="000000"/>
                </a:solidFill>
                <a:latin typeface="Times New Roman"/>
              </a:rPr>
              <a:t>IoT has no such consensus</a:t>
            </a:r>
          </a:p>
          <a:p>
            <a:pPr marL="476250" lvl="1" indent="-179388" defTabSz="9144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4CA5"/>
              </a:buClr>
              <a:buFontTx/>
              <a:buChar char="–"/>
            </a:pPr>
            <a:r>
              <a:rPr kumimoji="1" lang="en-US" altLang="en-US" sz="2000" kern="0" dirty="0">
                <a:solidFill>
                  <a:srgbClr val="000000"/>
                </a:solidFill>
                <a:latin typeface="Times New Roman"/>
              </a:rPr>
              <a:t>No evaluation metrics for IoT testing</a:t>
            </a:r>
          </a:p>
          <a:p>
            <a:pPr marL="750888" lvl="2" indent="-160338" defTabSz="914400" eaLnBrk="0" fontAlgn="base" hangingPunct="0">
              <a:spcAft>
                <a:spcPct val="0"/>
              </a:spcAft>
              <a:buClr>
                <a:srgbClr val="004CA5"/>
              </a:buClr>
              <a:buSzPct val="70000"/>
              <a:buFont typeface="Wingdings" panose="05000000000000000000" pitchFamily="2" charset="2"/>
              <a:buChar char="q"/>
            </a:pPr>
            <a:r>
              <a:rPr kumimoji="1" lang="en-US" altLang="en-US" sz="1800" kern="0" dirty="0">
                <a:solidFill>
                  <a:srgbClr val="000000"/>
                </a:solidFill>
                <a:latin typeface="Times New Roman"/>
              </a:rPr>
              <a:t>Industry still uses the traditional software metrics for IoT testing</a:t>
            </a:r>
          </a:p>
        </p:txBody>
      </p:sp>
    </p:spTree>
    <p:extLst>
      <p:ext uri="{BB962C8B-B14F-4D97-AF65-F5344CB8AC3E}">
        <p14:creationId xmlns:p14="http://schemas.microsoft.com/office/powerpoint/2010/main" val="392370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8C3B-C106-4F8A-9D4C-17ACF444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47" y="623172"/>
            <a:ext cx="8076253" cy="790149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Problem, Need and Industrial Relevance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14811D9E-CDB3-4812-9F43-B64B91D53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672" y="1689819"/>
            <a:ext cx="7824968" cy="431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5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 and Objectives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8277D7-2961-4DF3-9CAB-475D819EB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07" y="1683026"/>
            <a:ext cx="8124623" cy="420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6250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+mn-lt"/>
              </a:defRPr>
            </a:lvl2pPr>
            <a:lvl3pPr marL="750888" indent="-1603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1" sz="1600">
                <a:solidFill>
                  <a:schemeClr val="tx1"/>
                </a:solidFill>
                <a:latin typeface="+mn-lt"/>
              </a:defRPr>
            </a:lvl3pPr>
            <a:lvl4pPr marL="1035050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+mn-lt"/>
              </a:defRPr>
            </a:lvl4pPr>
            <a:lvl5pPr marL="13192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v"/>
              <a:defRPr kumimoji="1" sz="1600">
                <a:solidFill>
                  <a:schemeClr val="tx1"/>
                </a:solidFill>
                <a:latin typeface="+mn-lt"/>
              </a:defRPr>
            </a:lvl5pPr>
            <a:lvl6pPr marL="17764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6pPr>
            <a:lvl7pPr marL="22336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7pPr>
            <a:lvl8pPr marL="26908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8pPr>
            <a:lvl9pPr marL="31480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9pPr>
          </a:lstStyle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 typeface="Wingdings" panose="05000000000000000000" pitchFamily="2" charset="2"/>
              <a:buChar char=""/>
              <a:tabLst/>
              <a:defRPr/>
            </a:pPr>
            <a:r>
              <a:rPr kumimoji="1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Provide a guidance on which set of paths and in what order you should test for a particular IoT system</a:t>
            </a:r>
          </a:p>
          <a:p>
            <a:pPr marL="476250" marR="0" lvl="1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Tx/>
              <a:buChar char="–"/>
              <a:tabLst/>
              <a:defRPr/>
            </a:pPr>
            <a:r>
              <a:rPr kumimoji="1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</a:rPr>
              <a:t>S</a:t>
            </a:r>
            <a:r>
              <a:rPr kumimoji="1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ystematically and effectively test the entire system</a:t>
            </a:r>
          </a:p>
          <a:p>
            <a:pPr marL="476250" marR="0" lvl="1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Tx/>
              <a:buChar char="–"/>
              <a:tabLst/>
              <a:defRPr/>
            </a:pP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76250" marR="0" lvl="1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Tx/>
              <a:buChar char="–"/>
              <a:tabLst/>
              <a:defRPr/>
            </a:pP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76250" marR="0" lvl="1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Tx/>
              <a:buChar char="–"/>
              <a:tabLst/>
              <a:defRPr/>
            </a:pP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76250" marR="0" lvl="1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Tx/>
              <a:buChar char="–"/>
              <a:tabLst/>
              <a:defRPr/>
            </a:pPr>
            <a:endParaRPr kumimoji="1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 typeface="Wingdings" panose="05000000000000000000" pitchFamily="2" charset="2"/>
              <a:buChar char=""/>
              <a:tabLst/>
              <a:defRPr/>
            </a:pPr>
            <a:r>
              <a:rPr kumimoji="1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Measure the test coverage based on the tested path of the system</a:t>
            </a:r>
          </a:p>
          <a:p>
            <a:pPr marL="476250" marR="0" lvl="1" indent="-1793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Tx/>
              <a:buChar char="–"/>
              <a:tabLst/>
              <a:defRPr/>
            </a:pPr>
            <a:r>
              <a:rPr kumimoji="1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Identify the paths that still require testing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 typeface="Wingdings" panose="05000000000000000000" pitchFamily="2" charset="2"/>
              <a:buChar char=""/>
              <a:tabLst/>
              <a:defRPr/>
            </a:pPr>
            <a:endParaRPr kumimoji="1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" name="Picture 2" descr="http://3.bp.blogspot.com/-r25UiMo8OO8/UIrhIHekwBI/AAAAAAAAHAQ/AMKhY87jYhQ/s1600/frustrated+person.gif">
            <a:extLst>
              <a:ext uri="{FF2B5EF4-FFF2-40B4-BE49-F238E27FC236}">
                <a16:creationId xmlns:a16="http://schemas.microsoft.com/office/drawing/2014/main" id="{5B7A8447-B89B-4077-A60C-945317E0D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14" y="2678342"/>
            <a:ext cx="1396999" cy="112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4E8D8F-7C67-47C5-A596-E7D3222DD9B6}"/>
              </a:ext>
            </a:extLst>
          </p:cNvPr>
          <p:cNvSpPr txBox="1"/>
          <p:nvPr/>
        </p:nvSpPr>
        <p:spPr>
          <a:xfrm>
            <a:off x="2129120" y="2709185"/>
            <a:ext cx="238078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should I start?</a:t>
            </a:r>
          </a:p>
        </p:txBody>
      </p:sp>
      <p:pic>
        <p:nvPicPr>
          <p:cNvPr id="8" name="Picture 2" descr="C:\Users\gxr116020\Desktop\images.png">
            <a:extLst>
              <a:ext uri="{FF2B5EF4-FFF2-40B4-BE49-F238E27FC236}">
                <a16:creationId xmlns:a16="http://schemas.microsoft.com/office/drawing/2014/main" id="{8DF5030E-E4EB-42BD-84F4-FD0DFC029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11" y="4751065"/>
            <a:ext cx="1289602" cy="128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4D2365-774D-4562-A0C4-787B4758B4DD}"/>
              </a:ext>
            </a:extLst>
          </p:cNvPr>
          <p:cNvSpPr txBox="1"/>
          <p:nvPr/>
        </p:nvSpPr>
        <p:spPr>
          <a:xfrm>
            <a:off x="2138738" y="4800153"/>
            <a:ext cx="237116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I miss anything?</a:t>
            </a:r>
            <a:endParaRPr lang="en-US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172"/>
            <a:ext cx="8229600" cy="790149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Methods and Novelty of Approach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36C66E-AE78-44EE-9069-DA2F4DE2F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41601" y="1724025"/>
            <a:ext cx="4667824" cy="4229100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0811BD2-A2F6-4498-B091-D69A9C7B8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07" y="1683026"/>
            <a:ext cx="3393597" cy="4200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6250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–"/>
              <a:defRPr kumimoji="1">
                <a:solidFill>
                  <a:schemeClr val="tx1"/>
                </a:solidFill>
                <a:latin typeface="+mn-lt"/>
              </a:defRPr>
            </a:lvl2pPr>
            <a:lvl3pPr marL="750888" indent="-1603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1" sz="1600">
                <a:solidFill>
                  <a:schemeClr val="tx1"/>
                </a:solidFill>
                <a:latin typeface="+mn-lt"/>
              </a:defRPr>
            </a:lvl3pPr>
            <a:lvl4pPr marL="1035050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+mn-lt"/>
              </a:defRPr>
            </a:lvl4pPr>
            <a:lvl5pPr marL="13192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v"/>
              <a:defRPr kumimoji="1" sz="1600">
                <a:solidFill>
                  <a:schemeClr val="tx1"/>
                </a:solidFill>
                <a:latin typeface="+mn-lt"/>
              </a:defRPr>
            </a:lvl5pPr>
            <a:lvl6pPr marL="17764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6pPr>
            <a:lvl7pPr marL="22336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7pPr>
            <a:lvl8pPr marL="26908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8pPr>
            <a:lvl9pPr marL="3148013" indent="-1095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v"/>
              <a:defRPr kumimoji="1" sz="1400">
                <a:solidFill>
                  <a:schemeClr val="tx1"/>
                </a:solidFill>
                <a:latin typeface="+mn-lt"/>
              </a:defRPr>
            </a:lvl9pPr>
          </a:lstStyle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CA5"/>
              </a:buClr>
              <a:buSzTx/>
              <a:buFont typeface="Wingdings" panose="05000000000000000000" pitchFamily="2" charset="2"/>
              <a:buChar char=""/>
              <a:tabLst/>
              <a:defRPr/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Unlike other IoT testing approaches that only focus on the implementation level, we provide a testing methodology that</a:t>
            </a:r>
          </a:p>
          <a:p>
            <a:pPr lvl="1" indent="-182563" defTabSz="914400">
              <a:buClr>
                <a:srgbClr val="004CA5"/>
              </a:buClr>
              <a:buFont typeface="Wingdings" panose="05000000000000000000" pitchFamily="2" charset="2"/>
              <a:buChar char=""/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Provides an effective and efficient guidance</a:t>
            </a:r>
          </a:p>
          <a:p>
            <a:pPr lvl="1" indent="-182563" defTabSz="914400">
              <a:buClr>
                <a:srgbClr val="004CA5"/>
              </a:buClr>
              <a:buFont typeface="Wingdings" panose="05000000000000000000" pitchFamily="2" charset="2"/>
              <a:buChar char=""/>
            </a:pP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Integrates the low level testing techniques (e.g., combinatorial testing, symbolic testing, security testing, etc.)</a:t>
            </a:r>
          </a:p>
        </p:txBody>
      </p:sp>
    </p:spTree>
    <p:extLst>
      <p:ext uri="{BB962C8B-B14F-4D97-AF65-F5344CB8AC3E}">
        <p14:creationId xmlns:p14="http://schemas.microsoft.com/office/powerpoint/2010/main" val="317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7758687" cy="790149"/>
          </a:xfrm>
        </p:spPr>
        <p:txBody>
          <a:bodyPr>
            <a:normAutofit/>
          </a:bodyPr>
          <a:lstStyle/>
          <a:p>
            <a:r>
              <a:rPr lang="en-US" dirty="0"/>
              <a:t>Expected Outcomes and Deliverables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refine an effective IoT testing methodology, and  integrate it with industry-level testing techniques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techniques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identification algorithms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Prioritization algorithms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and efficient testing techniques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1"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developed methodology in industry-settings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empirical study using real-world systems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 the methodology based on feedback from industry</a:t>
            </a:r>
          </a:p>
          <a:p>
            <a:pPr marL="582613" lvl="1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</a:pPr>
            <a:r>
              <a:rPr kumimoji="1"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839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7577250" cy="790149"/>
          </a:xfrm>
        </p:spPr>
        <p:txBody>
          <a:bodyPr>
            <a:normAutofit/>
          </a:bodyPr>
          <a:lstStyle/>
          <a:p>
            <a:r>
              <a:rPr lang="en-US" dirty="0"/>
              <a:t>Project Timeframe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lvl="2" indent="-182563" eaLnBrk="0" fontAlgn="base" hangingPunct="0"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tabLst>
                <a:tab pos="966788" algn="l"/>
              </a:tabLst>
            </a:pPr>
            <a:r>
              <a:rPr kumimoji="1"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year project duration</a:t>
            </a:r>
          </a:p>
          <a:p>
            <a:pPr marL="622300" lvl="3">
              <a:tabLst>
                <a:tab pos="966788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7 months: modeling, algorithm, and testing techniques design</a:t>
            </a:r>
          </a:p>
          <a:p>
            <a:pPr marL="622300" lvl="3">
              <a:tabLst>
                <a:tab pos="966788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5 months: empirical study, evaluation, and refinement</a:t>
            </a:r>
          </a:p>
        </p:txBody>
      </p:sp>
    </p:spTree>
    <p:extLst>
      <p:ext uri="{BB962C8B-B14F-4D97-AF65-F5344CB8AC3E}">
        <p14:creationId xmlns:p14="http://schemas.microsoft.com/office/powerpoint/2010/main" val="10213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8529936" cy="790149"/>
          </a:xfrm>
        </p:spPr>
        <p:txBody>
          <a:bodyPr>
            <a:normAutofit fontScale="90000"/>
          </a:bodyPr>
          <a:lstStyle/>
          <a:p>
            <a:r>
              <a:rPr lang="en-US"/>
              <a:t>Impact of work proposed or already performed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en-US" kern="0" dirty="0">
                <a:solidFill>
                  <a:srgbClr val="000000"/>
                </a:solidFill>
                <a:latin typeface="Times New Roman"/>
              </a:rPr>
              <a:t>Provide a helpful guidance on testing IoT systems</a:t>
            </a:r>
            <a:endParaRPr kumimoji="1" lang="en-US" altLang="zh-CN" kern="0" dirty="0">
              <a:solidFill>
                <a:srgbClr val="000000"/>
              </a:solidFill>
              <a:latin typeface="Times New Roman"/>
              <a:ea typeface="SimSun" panose="02010600030101010101" pitchFamily="2" charset="-122"/>
            </a:endParaRPr>
          </a:p>
          <a:p>
            <a:r>
              <a:rPr kumimoji="1" lang="en-US" altLang="en-US" kern="0" dirty="0">
                <a:solidFill>
                  <a:srgbClr val="000000"/>
                </a:solidFill>
                <a:latin typeface="Times New Roman"/>
              </a:rPr>
              <a:t>Measure the testing coverage for IoT systems</a:t>
            </a:r>
          </a:p>
          <a:p>
            <a:endParaRPr kumimoji="1" lang="en-US" altLang="en-US" sz="3200" kern="0" dirty="0">
              <a:solidFill>
                <a:srgbClr val="000000"/>
              </a:solidFill>
              <a:latin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815" y="3886200"/>
            <a:ext cx="7350370" cy="1752600"/>
          </a:xfrm>
        </p:spPr>
        <p:txBody>
          <a:bodyPr/>
          <a:lstStyle/>
          <a:p>
            <a:r>
              <a:rPr lang="en-US" dirty="0"/>
              <a:t>Linghuan Hu &lt;Linghuan.Hu@utdallas.edu&gt;</a:t>
            </a:r>
          </a:p>
          <a:p>
            <a:r>
              <a:rPr lang="en-US" dirty="0"/>
              <a:t>Prof. Eric Wong &lt;wew021000@utdallas.edu&gt;</a:t>
            </a:r>
          </a:p>
        </p:txBody>
      </p:sp>
    </p:spTree>
    <p:extLst>
      <p:ext uri="{BB962C8B-B14F-4D97-AF65-F5344CB8AC3E}">
        <p14:creationId xmlns:p14="http://schemas.microsoft.com/office/powerpoint/2010/main" val="33661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5280</TotalTime>
  <Words>355</Words>
  <Application>Microsoft Office PowerPoint</Application>
  <PresentationFormat>On-screen Show (4:3)</PresentationFormat>
  <Paragraphs>55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宋体</vt:lpstr>
      <vt:lpstr>宋体</vt:lpstr>
      <vt:lpstr>Arial</vt:lpstr>
      <vt:lpstr>Calibri</vt:lpstr>
      <vt:lpstr>Times New Roman</vt:lpstr>
      <vt:lpstr>Wingdings</vt:lpstr>
      <vt:lpstr>Office Theme</vt:lpstr>
      <vt:lpstr>Graph-based Testing Methodology for IoT Systems</vt:lpstr>
      <vt:lpstr>The Problem, Need and Industrial Relevance</vt:lpstr>
      <vt:lpstr>The Problem, Need and Industrial Relevance</vt:lpstr>
      <vt:lpstr>Project Goals and Objectives</vt:lpstr>
      <vt:lpstr>Research Methods and Novelty of Approach </vt:lpstr>
      <vt:lpstr>Expected Outcomes and Deliverables </vt:lpstr>
      <vt:lpstr>Project Timeframe</vt:lpstr>
      <vt:lpstr>Impact of work proposed or already performed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Earnest, Amanda</dc:creator>
  <cp:lastModifiedBy>Meaghan Harraghy</cp:lastModifiedBy>
  <cp:revision>219</cp:revision>
  <dcterms:created xsi:type="dcterms:W3CDTF">2012-06-28T21:20:35Z</dcterms:created>
  <dcterms:modified xsi:type="dcterms:W3CDTF">2018-01-17T18:08:04Z</dcterms:modified>
</cp:coreProperties>
</file>